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6" r:id="rId3"/>
    <p:sldId id="257" r:id="rId4"/>
    <p:sldId id="291" r:id="rId5"/>
    <p:sldId id="311" r:id="rId6"/>
    <p:sldId id="298" r:id="rId7"/>
    <p:sldId id="314" r:id="rId8"/>
    <p:sldId id="315" r:id="rId9"/>
    <p:sldId id="317" r:id="rId10"/>
    <p:sldId id="294" r:id="rId11"/>
    <p:sldId id="316" r:id="rId12"/>
    <p:sldId id="299" r:id="rId13"/>
    <p:sldId id="296" r:id="rId14"/>
    <p:sldId id="318" r:id="rId15"/>
    <p:sldId id="319" r:id="rId16"/>
    <p:sldId id="302" r:id="rId17"/>
    <p:sldId id="320" r:id="rId18"/>
    <p:sldId id="306" r:id="rId19"/>
    <p:sldId id="307" r:id="rId20"/>
    <p:sldId id="300" r:id="rId21"/>
    <p:sldId id="301" r:id="rId22"/>
    <p:sldId id="321" r:id="rId23"/>
    <p:sldId id="323" r:id="rId24"/>
    <p:sldId id="322" r:id="rId25"/>
    <p:sldId id="324" r:id="rId26"/>
    <p:sldId id="308" r:id="rId27"/>
    <p:sldId id="325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471"/>
    <a:srgbClr val="0A5789"/>
    <a:srgbClr val="003357"/>
    <a:srgbClr val="024069"/>
    <a:srgbClr val="F2F2F2"/>
    <a:srgbClr val="044672"/>
    <a:srgbClr val="074E7F"/>
    <a:srgbClr val="39446A"/>
    <a:srgbClr val="2F456A"/>
    <a:srgbClr val="03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1" autoAdjust="0"/>
    <p:restoredTop sz="94595"/>
  </p:normalViewPr>
  <p:slideViewPr>
    <p:cSldViewPr snapToGrid="0">
      <p:cViewPr>
        <p:scale>
          <a:sx n="148" d="100"/>
          <a:sy n="148" d="100"/>
        </p:scale>
        <p:origin x="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33B32-7635-654F-B1A5-33D6639A4B0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285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2314A-23DC-3642-A88C-3F8951B21339}" type="datetimeFigureOut">
              <a:rPr kumimoji="1" lang="ko-KR" altLang="en-US" smtClean="0"/>
              <a:t>2018. 9. 14.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CF356-9304-794E-B1C4-459F35CA99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65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81967" cy="6858001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4969" y="5644"/>
            <a:ext cx="12192000" cy="6852356"/>
          </a:xfrm>
          <a:prstGeom prst="rect">
            <a:avLst/>
          </a:prstGeom>
          <a:solidFill>
            <a:srgbClr val="044471">
              <a:alpha val="40000"/>
            </a:srgbClr>
          </a:solidFill>
          <a:ln>
            <a:noFill/>
          </a:ln>
          <a:effectLst>
            <a:outerShdw blurRad="50800" dist="50800" dir="5400000" algn="ctr" rotWithShape="0">
              <a:srgbClr val="1B2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54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60" t="13231" r="11002" b="22579"/>
          <a:stretch/>
        </p:blipFill>
        <p:spPr>
          <a:xfrm>
            <a:off x="2246489" y="-33867"/>
            <a:ext cx="8037690" cy="6886223"/>
          </a:xfrm>
          <a:prstGeom prst="rect">
            <a:avLst/>
          </a:prstGeom>
        </p:spPr>
      </p:pic>
      <p:sp>
        <p:nvSpPr>
          <p:cNvPr id="7" name="타원 6"/>
          <p:cNvSpPr/>
          <p:nvPr userDrawn="1"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003357">
              <a:alpha val="69804"/>
            </a:srgbClr>
          </a:solidFill>
          <a:ln>
            <a:solidFill>
              <a:srgbClr val="043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00234" y="2257151"/>
            <a:ext cx="5397824" cy="145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</a:t>
            </a:r>
            <a:r>
              <a:rPr lang="ko-KR" altLang="en-US" sz="3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altLang="ko-KR" sz="6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O</a:t>
            </a:r>
            <a:r>
              <a:rPr lang="ko-KR" altLang="en-US" sz="3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altLang="ko-KR" sz="6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S</a:t>
            </a:r>
            <a:r>
              <a:rPr lang="ko-KR" altLang="en-US" sz="3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altLang="ko-KR" sz="6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C</a:t>
            </a:r>
            <a:r>
              <a:rPr lang="ko-KR" altLang="en-US" sz="3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altLang="ko-KR" sz="6600" spc="-8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O</a:t>
            </a:r>
          </a:p>
          <a:p>
            <a:pPr marL="0" marR="0" indent="0" algn="ctr" defTabSz="914400" rtl="0" eaLnBrk="1" fontAlgn="auto" latinLnBrk="1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900" spc="-100" baseline="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AI Challenge</a:t>
            </a:r>
            <a:endParaRPr lang="en-US" altLang="ko-KR" sz="5900" spc="-100" baseline="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03790" y="6319165"/>
            <a:ext cx="5984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POSCO</a:t>
            </a:r>
            <a:r>
              <a:rPr lang="en-US" altLang="ko-KR" sz="2000" baseline="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Industrial-AI Solution Challenge</a:t>
            </a:r>
            <a:endParaRPr lang="ko-KR" altLang="en-US" sz="20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10106" y="4447518"/>
            <a:ext cx="277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박준우</a:t>
            </a:r>
            <a:r>
              <a:rPr lang="en-US" altLang="ko-KR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이주홍</a:t>
            </a:r>
            <a:r>
              <a:rPr lang="en-US" altLang="ko-KR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이준수</a:t>
            </a:r>
            <a:endParaRPr lang="en-US" sz="2400" dirty="0"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  <p:sp>
        <p:nvSpPr>
          <p:cNvPr id="10" name="TextBox 14"/>
          <p:cNvSpPr txBox="1"/>
          <p:nvPr userDrawn="1"/>
        </p:nvSpPr>
        <p:spPr>
          <a:xfrm>
            <a:off x="3758739" y="3613256"/>
            <a:ext cx="466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사내식당 </a:t>
            </a:r>
            <a:r>
              <a:rPr lang="ko-KR" altLang="en-US" sz="2400" baseline="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식사인원 예측 </a:t>
            </a:r>
            <a:r>
              <a:rPr lang="en-US" altLang="ko-KR" sz="2400" baseline="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-</a:t>
            </a:r>
            <a:endParaRPr lang="en-US" sz="2400" dirty="0"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56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 userDrawn="1"/>
        </p:nvSpPr>
        <p:spPr>
          <a:xfrm>
            <a:off x="121830" y="3265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I.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소개</a:t>
            </a:r>
            <a:endParaRPr lang="ko-KR" altLang="en-US" sz="1400" dirty="0">
              <a:solidFill>
                <a:schemeClr val="bg1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43" name="제목 개체 틀 1"/>
          <p:cNvSpPr>
            <a:spLocks noGrp="1"/>
          </p:cNvSpPr>
          <p:nvPr>
            <p:ph type="title"/>
          </p:nvPr>
        </p:nvSpPr>
        <p:spPr>
          <a:xfrm>
            <a:off x="121830" y="524327"/>
            <a:ext cx="9557237" cy="422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rgbClr val="0A5789"/>
                </a:solidFill>
                <a:latin typeface="BM HANNA 11yrs old OTF" charset="-127"/>
                <a:ea typeface="BM HANNA 11yrs old OTF" charset="-127"/>
                <a:cs typeface="BM HANNA 11yrs old OTF" charset="-127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5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0"/>
          <p:cNvSpPr txBox="1"/>
          <p:nvPr userDrawn="1"/>
        </p:nvSpPr>
        <p:spPr>
          <a:xfrm>
            <a:off x="121830" y="32656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II.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데이터 분석 및 시각화</a:t>
            </a:r>
            <a:endParaRPr lang="ko-KR" altLang="en-US" sz="1400" dirty="0">
              <a:solidFill>
                <a:schemeClr val="bg1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제목 개체 틀 1"/>
          <p:cNvSpPr>
            <a:spLocks noGrp="1"/>
          </p:cNvSpPr>
          <p:nvPr>
            <p:ph type="title"/>
          </p:nvPr>
        </p:nvSpPr>
        <p:spPr>
          <a:xfrm>
            <a:off x="121830" y="524327"/>
            <a:ext cx="9557237" cy="422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rgbClr val="0A5789"/>
                </a:solidFill>
                <a:latin typeface="BM HANNA 11yrs old OTF" charset="-127"/>
                <a:ea typeface="BM HANNA 11yrs old OTF" charset="-127"/>
                <a:cs typeface="BM HANNA 11yrs old OTF" charset="-127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07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0"/>
          <p:cNvSpPr txBox="1"/>
          <p:nvPr userDrawn="1"/>
        </p:nvSpPr>
        <p:spPr>
          <a:xfrm>
            <a:off x="121830" y="32656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III.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베이스라인 모델링</a:t>
            </a:r>
            <a:endParaRPr lang="ko-KR" altLang="en-US" sz="1400" dirty="0">
              <a:solidFill>
                <a:schemeClr val="bg1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제목 개체 틀 1"/>
          <p:cNvSpPr>
            <a:spLocks noGrp="1"/>
          </p:cNvSpPr>
          <p:nvPr>
            <p:ph type="title"/>
          </p:nvPr>
        </p:nvSpPr>
        <p:spPr>
          <a:xfrm>
            <a:off x="121830" y="524327"/>
            <a:ext cx="9557237" cy="422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rgbClr val="0A5789"/>
                </a:solidFill>
                <a:latin typeface="BM HANNA 11yrs old OTF" charset="-127"/>
                <a:ea typeface="BM HANNA 11yrs old OTF" charset="-127"/>
                <a:cs typeface="BM HANNA 11yrs old OTF" charset="-127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0"/>
          <p:cNvSpPr txBox="1"/>
          <p:nvPr userDrawn="1"/>
        </p:nvSpPr>
        <p:spPr>
          <a:xfrm>
            <a:off x="121830" y="32656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IV.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en-US" altLang="ko-KR" sz="1400" baseline="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Engineering</a:t>
            </a:r>
            <a:r>
              <a:rPr lang="ko-KR" altLang="en-US" sz="1400" baseline="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을 통한 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성능 개선</a:t>
            </a:r>
            <a:endParaRPr lang="ko-KR" altLang="en-US" sz="1400" dirty="0">
              <a:solidFill>
                <a:schemeClr val="bg1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제목 개체 틀 1"/>
          <p:cNvSpPr>
            <a:spLocks noGrp="1"/>
          </p:cNvSpPr>
          <p:nvPr>
            <p:ph type="title"/>
          </p:nvPr>
        </p:nvSpPr>
        <p:spPr>
          <a:xfrm>
            <a:off x="121830" y="524327"/>
            <a:ext cx="9557237" cy="422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rgbClr val="0A5789"/>
                </a:solidFill>
                <a:latin typeface="BM HANNA 11yrs old OTF" charset="-127"/>
                <a:ea typeface="BM HANNA 11yrs old OTF" charset="-127"/>
                <a:cs typeface="BM HANNA 11yrs old OTF" charset="-127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0"/>
          <p:cNvSpPr txBox="1"/>
          <p:nvPr userDrawn="1"/>
        </p:nvSpPr>
        <p:spPr>
          <a:xfrm>
            <a:off x="121830" y="3265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+mj-lt"/>
              <a:buNone/>
            </a:pPr>
            <a:r>
              <a:rPr lang="en-US" altLang="ko-KR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V.</a:t>
            </a:r>
            <a:r>
              <a:rPr lang="ko-KR" altLang="en-US" sz="1400" dirty="0" smtClean="0">
                <a:solidFill>
                  <a:schemeClr val="bg1"/>
                </a:solidFill>
                <a:latin typeface="SeoulNamsan M" charset="-127"/>
                <a:ea typeface="SeoulNamsan M" charset="-127"/>
                <a:cs typeface="SeoulNamsan M" charset="-127"/>
              </a:rPr>
              <a:t> 결론</a:t>
            </a:r>
            <a:endParaRPr lang="ko-KR" altLang="en-US" sz="1400" dirty="0">
              <a:solidFill>
                <a:schemeClr val="bg1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제목 개체 틀 1"/>
          <p:cNvSpPr>
            <a:spLocks noGrp="1"/>
          </p:cNvSpPr>
          <p:nvPr>
            <p:ph type="title"/>
          </p:nvPr>
        </p:nvSpPr>
        <p:spPr>
          <a:xfrm>
            <a:off x="121830" y="524327"/>
            <a:ext cx="9557237" cy="422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>
                <a:solidFill>
                  <a:srgbClr val="0A5789"/>
                </a:solidFill>
                <a:latin typeface="BM HANNA 11yrs old OTF" charset="-127"/>
                <a:ea typeface="BM HANNA 11yrs old OTF" charset="-127"/>
                <a:cs typeface="BM HANNA 11yrs old OTF" charset="-127"/>
              </a:defRPr>
            </a:lvl1pPr>
          </a:lstStyle>
          <a:p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81967" cy="685800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4969" y="5644"/>
            <a:ext cx="12192000" cy="6852356"/>
          </a:xfrm>
          <a:prstGeom prst="rect">
            <a:avLst/>
          </a:prstGeom>
          <a:solidFill>
            <a:srgbClr val="044471">
              <a:alpha val="40000"/>
            </a:srgbClr>
          </a:solidFill>
          <a:ln>
            <a:noFill/>
          </a:ln>
          <a:effectLst>
            <a:outerShdw blurRad="50800" dist="50800" dir="5400000" algn="ctr" rotWithShape="0">
              <a:srgbClr val="1B2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 descr="54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60" t="13231" r="11002" b="22579"/>
          <a:stretch/>
        </p:blipFill>
        <p:spPr>
          <a:xfrm>
            <a:off x="2246489" y="-33867"/>
            <a:ext cx="8037690" cy="6886223"/>
          </a:xfrm>
          <a:prstGeom prst="rect">
            <a:avLst/>
          </a:prstGeom>
        </p:spPr>
      </p:pic>
      <p:sp>
        <p:nvSpPr>
          <p:cNvPr id="15" name="타원 14"/>
          <p:cNvSpPr/>
          <p:nvPr userDrawn="1"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003357">
              <a:alpha val="69804"/>
            </a:srgbClr>
          </a:solidFill>
          <a:ln>
            <a:solidFill>
              <a:srgbClr val="043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TextBox 7"/>
          <p:cNvSpPr txBox="1"/>
          <p:nvPr userDrawn="1"/>
        </p:nvSpPr>
        <p:spPr>
          <a:xfrm>
            <a:off x="3433815" y="2797467"/>
            <a:ext cx="5397824" cy="864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0" spc="-80" baseline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Thank You</a:t>
            </a:r>
            <a:endParaRPr lang="en-US" altLang="ko-KR" sz="7000" spc="-100" baseline="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7" name="TextBox 8"/>
          <p:cNvSpPr txBox="1"/>
          <p:nvPr userDrawn="1"/>
        </p:nvSpPr>
        <p:spPr>
          <a:xfrm>
            <a:off x="3103790" y="6319165"/>
            <a:ext cx="5984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POSCO</a:t>
            </a:r>
            <a:r>
              <a:rPr lang="en-US" altLang="ko-KR" sz="2000" baseline="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Industrial-AI Solution Challenge</a:t>
            </a:r>
            <a:endParaRPr lang="ko-KR" altLang="en-US" sz="20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14"/>
          <p:cNvSpPr txBox="1"/>
          <p:nvPr userDrawn="1"/>
        </p:nvSpPr>
        <p:spPr>
          <a:xfrm>
            <a:off x="4710106" y="3947192"/>
            <a:ext cx="2778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박준우</a:t>
            </a:r>
            <a:r>
              <a:rPr lang="en-US" altLang="ko-KR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이주홍</a:t>
            </a:r>
            <a:r>
              <a:rPr lang="en-US" altLang="ko-KR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 이준수</a:t>
            </a:r>
            <a:endParaRPr lang="en-US" altLang="ko-KR" sz="2400" dirty="0" smtClean="0"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BM HANNA 11yrs old OTF" charset="-127"/>
                <a:ea typeface="BM HANNA 11yrs old OTF" charset="-127"/>
                <a:cs typeface="BM HANNA 11yrs old OTF" charset="-127"/>
              </a:rPr>
              <a:t>Team. ttukbaegi3</a:t>
            </a:r>
            <a:endParaRPr lang="en-US" sz="2400" dirty="0">
              <a:solidFill>
                <a:schemeClr val="bg1"/>
              </a:solidFill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015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 userDrawn="1"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0A5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9">
            <a:biLevel thresh="25000"/>
          </a:blip>
          <a:srcRect t="26932" b="27231"/>
          <a:stretch/>
        </p:blipFill>
        <p:spPr>
          <a:xfrm>
            <a:off x="10972927" y="6522889"/>
            <a:ext cx="1044393" cy="3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/>
          <p:cNvSpPr/>
          <p:nvPr userDrawn="1"/>
        </p:nvSpPr>
        <p:spPr>
          <a:xfrm>
            <a:off x="0" y="1"/>
            <a:ext cx="12192000" cy="369332"/>
          </a:xfrm>
          <a:prstGeom prst="rect">
            <a:avLst/>
          </a:prstGeom>
          <a:solidFill>
            <a:srgbClr val="0A5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33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5" r:id="rId4"/>
    <p:sldLayoutId id="2147483656" r:id="rId5"/>
    <p:sldLayoutId id="2147483654" r:id="rId6"/>
    <p:sldLayoutId id="214748365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anumBarunGothicOTF" charset="-127"/>
          <a:ea typeface="NanumBarunGothicOTF" charset="-127"/>
          <a:cs typeface="NanumBarunGothicOTF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4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베이스라인 모델링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863212" y="1331226"/>
            <a:ext cx="16211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Feature Engineering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769077" y="1408860"/>
            <a:ext cx="3631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날짜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월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일 분리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식사명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One-hot Encoding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Bag-of-Word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8057872" y="565632"/>
            <a:ext cx="1621195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아침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점심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일반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점심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양식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저녁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637560" y="738382"/>
            <a:ext cx="1552768" cy="388192"/>
            <a:chOff x="2574980" y="3152667"/>
            <a:chExt cx="1552768" cy="388192"/>
          </a:xfrm>
        </p:grpSpPr>
        <p:sp>
          <p:nvSpPr>
            <p:cNvPr id="2" name="직사각형 1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mtClean="0"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637560" y="1286817"/>
            <a:ext cx="1552768" cy="388192"/>
            <a:chOff x="2574980" y="3152667"/>
            <a:chExt cx="1552768" cy="388192"/>
          </a:xfrm>
        </p:grpSpPr>
        <p:sp>
          <p:nvSpPr>
            <p:cNvPr id="21" name="직사각형 20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637560" y="1835252"/>
            <a:ext cx="1552768" cy="388192"/>
            <a:chOff x="2574980" y="3152667"/>
            <a:chExt cx="1552768" cy="388192"/>
          </a:xfrm>
        </p:grpSpPr>
        <p:sp>
          <p:nvSpPr>
            <p:cNvPr id="26" name="직사각형 25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637560" y="2375874"/>
            <a:ext cx="1552768" cy="388192"/>
            <a:chOff x="2574980" y="3152667"/>
            <a:chExt cx="1552768" cy="388192"/>
          </a:xfrm>
        </p:grpSpPr>
        <p:sp>
          <p:nvSpPr>
            <p:cNvPr id="31" name="직사각형 30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94388"/>
              </p:ext>
            </p:extLst>
          </p:nvPr>
        </p:nvGraphicFramePr>
        <p:xfrm>
          <a:off x="970283" y="3258048"/>
          <a:ext cx="10251433" cy="2593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586"/>
                <a:gridCol w="890046"/>
                <a:gridCol w="779595"/>
                <a:gridCol w="779595"/>
                <a:gridCol w="779595"/>
                <a:gridCol w="779595"/>
                <a:gridCol w="779595"/>
                <a:gridCol w="779595"/>
                <a:gridCol w="779595"/>
                <a:gridCol w="664133"/>
                <a:gridCol w="515796"/>
                <a:gridCol w="906016"/>
                <a:gridCol w="958691"/>
              </a:tblGrid>
              <a:tr h="4905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날짜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식사명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</a:tr>
              <a:tr h="62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month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아침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점심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일반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점심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양식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저녁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된장찌개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계란말이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김치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돈까스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장조림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7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45" y="638726"/>
            <a:ext cx="3371850" cy="203835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21831" y="524327"/>
            <a:ext cx="6787928" cy="422365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베이스라인 모델링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err="1" smtClean="0">
                <a:latin typeface="SeoulNamsan M" charset="-127"/>
                <a:ea typeface="SeoulNamsan M" charset="-127"/>
                <a:cs typeface="SeoulNamsan M" charset="-127"/>
              </a:rPr>
              <a:t>XGBoost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1" y="3183117"/>
            <a:ext cx="5972149" cy="2917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369" y="2836288"/>
            <a:ext cx="5299191" cy="32646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20560" y="3265714"/>
            <a:ext cx="1005840" cy="13763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87194" y="5771072"/>
            <a:ext cx="1385402" cy="32989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52572" y="1383337"/>
            <a:ext cx="1326491" cy="39352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2769076" y="1408860"/>
            <a:ext cx="70454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데이터 사이언스 분야의 대표적인 기계학습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(Machine Learning)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모델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의사결정트리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(Decision Tree)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 기반의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Ensemble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모델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의사결정트리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 랜덤포레스트 모델과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유사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Baseline Performance = 6.6005</a:t>
            </a:r>
            <a:endParaRPr kumimoji="1" lang="en-US" altLang="ko-KR" b="1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69" y="5644"/>
            <a:ext cx="12192000" cy="6852356"/>
          </a:xfrm>
          <a:prstGeom prst="rect">
            <a:avLst/>
          </a:prstGeom>
          <a:solidFill>
            <a:srgbClr val="044471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4489394" y="556751"/>
            <a:ext cx="71993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Feature</a:t>
            </a:r>
          </a:p>
          <a:p>
            <a:pPr algn="r"/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Engineering</a:t>
            </a:r>
            <a:endParaRPr kumimoji="1" lang="ko-KR" altLang="en-US" sz="66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일자 관련 </a:t>
            </a:r>
            <a:r>
              <a:rPr kumimoji="1" lang="en-US" altLang="ko-KR" dirty="0" smtClean="0"/>
              <a:t>Feature Engineering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요일 정보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493034" y="1408860"/>
            <a:ext cx="7090913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사내식당에서 식사를 할 지 결정할 때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요일이 매우 중요하게 작용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스케줄은 날짜보다 요일에 따라 잡게 됨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00426" y="2705498"/>
            <a:ext cx="4147458" cy="3363560"/>
            <a:chOff x="232402" y="2705498"/>
            <a:chExt cx="4147458" cy="3363560"/>
          </a:xfrm>
        </p:grpSpPr>
        <p:sp>
          <p:nvSpPr>
            <p:cNvPr id="39" name="텍스트 상자 38"/>
            <p:cNvSpPr txBox="1"/>
            <p:nvPr/>
          </p:nvSpPr>
          <p:spPr>
            <a:xfrm>
              <a:off x="232402" y="2705498"/>
              <a:ext cx="4147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Q. </a:t>
              </a:r>
              <a:r>
                <a:rPr kumimoji="1" lang="ko-KR" altLang="en-US" b="1" dirty="0" smtClean="0">
                  <a:latin typeface="SeoulNamsan M" charset="-127"/>
                  <a:ea typeface="SeoulNamsan M" charset="-127"/>
                  <a:cs typeface="SeoulNamsan M" charset="-127"/>
                </a:rPr>
                <a:t>야근을 가장 많이 하는 요일은</a:t>
              </a:r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?</a:t>
              </a:r>
              <a:endParaRPr kumimoji="1" lang="ko-KR" altLang="en-US" b="1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983891" y="3875315"/>
              <a:ext cx="644482" cy="1824412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16%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45" name="텍스트 상자 44"/>
            <p:cNvSpPr txBox="1"/>
            <p:nvPr/>
          </p:nvSpPr>
          <p:spPr>
            <a:xfrm>
              <a:off x="526676" y="5699726"/>
              <a:ext cx="355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latin typeface="SeoulNamsan M" charset="-127"/>
                  <a:ea typeface="SeoulNamsan M" charset="-127"/>
                  <a:cs typeface="SeoulNamsan M" charset="-127"/>
                </a:rPr>
                <a:t>월      화      수       목      금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685703" y="4071257"/>
              <a:ext cx="644482" cy="1628470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15%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89548" y="3352799"/>
              <a:ext cx="644482" cy="2346928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mtClean="0">
                  <a:latin typeface="SeoulNamsan M" charset="-127"/>
                  <a:ea typeface="SeoulNamsan M" charset="-127"/>
                  <a:cs typeface="SeoulNamsan M" charset="-127"/>
                </a:rPr>
                <a:t>19%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83005" y="5040085"/>
              <a:ext cx="644482" cy="659642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>
                  <a:latin typeface="SeoulNamsan M" charset="-127"/>
                  <a:ea typeface="SeoulNamsan M" charset="-127"/>
                  <a:cs typeface="SeoulNamsan M" charset="-127"/>
                </a:rPr>
                <a:t>5</a:t>
              </a:r>
              <a:r>
                <a:rPr kumimoji="1" lang="en-US" altLang="ko-KR" smtClean="0">
                  <a:latin typeface="SeoulNamsan M" charset="-127"/>
                  <a:ea typeface="SeoulNamsan M" charset="-127"/>
                  <a:cs typeface="SeoulNamsan M" charset="-127"/>
                </a:rPr>
                <a:t>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5205" y="4709127"/>
              <a:ext cx="644482" cy="990600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mtClean="0">
                  <a:latin typeface="SeoulNamsan M" charset="-127"/>
                  <a:ea typeface="SeoulNamsan M" charset="-127"/>
                  <a:cs typeface="SeoulNamsan M" charset="-127"/>
                </a:rPr>
                <a:t>8%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941870" y="2705498"/>
            <a:ext cx="4147458" cy="3363560"/>
            <a:chOff x="7812140" y="2705498"/>
            <a:chExt cx="4147458" cy="3363560"/>
          </a:xfrm>
        </p:grpSpPr>
        <p:sp>
          <p:nvSpPr>
            <p:cNvPr id="73" name="텍스트 상자 72"/>
            <p:cNvSpPr txBox="1"/>
            <p:nvPr/>
          </p:nvSpPr>
          <p:spPr>
            <a:xfrm>
              <a:off x="7812140" y="2705498"/>
              <a:ext cx="4147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Q. </a:t>
              </a:r>
              <a:r>
                <a:rPr kumimoji="1" lang="ko-KR" altLang="en-US" b="1" dirty="0" smtClean="0">
                  <a:latin typeface="SeoulNamsan M" charset="-127"/>
                  <a:ea typeface="SeoulNamsan M" charset="-127"/>
                  <a:cs typeface="SeoulNamsan M" charset="-127"/>
                </a:rPr>
                <a:t>회식을 가장 많이 하는 요일은</a:t>
              </a:r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?</a:t>
              </a:r>
              <a:endParaRPr kumimoji="1" lang="ko-KR" altLang="en-US" b="1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9563629" y="4332513"/>
              <a:ext cx="644482" cy="1367213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10%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5" name="텍스트 상자 74"/>
            <p:cNvSpPr txBox="1"/>
            <p:nvPr/>
          </p:nvSpPr>
          <p:spPr>
            <a:xfrm>
              <a:off x="8106414" y="5699726"/>
              <a:ext cx="355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latin typeface="SeoulNamsan M" charset="-127"/>
                  <a:ea typeface="SeoulNamsan M" charset="-127"/>
                  <a:cs typeface="SeoulNamsan M" charset="-127"/>
                </a:rPr>
                <a:t>월      화      수       목      금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0265441" y="3352799"/>
              <a:ext cx="644482" cy="2346928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19%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869286" y="4942113"/>
              <a:ext cx="644482" cy="757613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6</a:t>
              </a:r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0962743" y="3875315"/>
              <a:ext cx="644482" cy="1824412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15%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174943" y="5138057"/>
              <a:ext cx="644482" cy="561670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4</a:t>
              </a:r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017055" y="2705498"/>
            <a:ext cx="4147458" cy="3363560"/>
            <a:chOff x="4017055" y="2705498"/>
            <a:chExt cx="4147458" cy="3363560"/>
          </a:xfrm>
        </p:grpSpPr>
        <p:sp>
          <p:nvSpPr>
            <p:cNvPr id="66" name="텍스트 상자 65"/>
            <p:cNvSpPr txBox="1"/>
            <p:nvPr/>
          </p:nvSpPr>
          <p:spPr>
            <a:xfrm>
              <a:off x="4017055" y="2705498"/>
              <a:ext cx="4147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Q. </a:t>
              </a:r>
              <a:r>
                <a:rPr kumimoji="1" lang="ko-KR" altLang="en-US" b="1" dirty="0" smtClean="0">
                  <a:latin typeface="SeoulNamsan M" charset="-127"/>
                  <a:ea typeface="SeoulNamsan M" charset="-127"/>
                  <a:cs typeface="SeoulNamsan M" charset="-127"/>
                </a:rPr>
                <a:t>개인약속을 가장 많이 잡는 요일은</a:t>
              </a:r>
              <a:r>
                <a:rPr kumimoji="1" lang="en-US" altLang="ko-KR" b="1" dirty="0" smtClean="0">
                  <a:latin typeface="SeoulNamsan M" charset="-127"/>
                  <a:ea typeface="SeoulNamsan M" charset="-127"/>
                  <a:cs typeface="SeoulNamsan M" charset="-127"/>
                </a:rPr>
                <a:t>?</a:t>
              </a:r>
              <a:endParaRPr kumimoji="1" lang="ko-KR" altLang="en-US" b="1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768544" y="4571999"/>
              <a:ext cx="644482" cy="1127727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11%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8" name="텍스트 상자 67"/>
            <p:cNvSpPr txBox="1"/>
            <p:nvPr/>
          </p:nvSpPr>
          <p:spPr>
            <a:xfrm>
              <a:off x="4311329" y="5699726"/>
              <a:ext cx="355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 smtClean="0">
                  <a:latin typeface="SeoulNamsan M" charset="-127"/>
                  <a:ea typeface="SeoulNamsan M" charset="-127"/>
                  <a:cs typeface="SeoulNamsan M" charset="-127"/>
                </a:rPr>
                <a:t>월      화      수       목      금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470356" y="4332513"/>
              <a:ext cx="644482" cy="1367214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15%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074201" y="5040085"/>
              <a:ext cx="644482" cy="659642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6</a:t>
              </a:r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167658" y="3233057"/>
              <a:ext cx="644482" cy="2466670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mtClean="0">
                  <a:latin typeface="SeoulNamsan M" charset="-127"/>
                  <a:ea typeface="SeoulNamsan M" charset="-127"/>
                  <a:cs typeface="SeoulNamsan M" charset="-127"/>
                </a:rPr>
                <a:t>43%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379858" y="5138057"/>
              <a:ext cx="644482" cy="561670"/>
            </a:xfrm>
            <a:prstGeom prst="rect">
              <a:avLst/>
            </a:prstGeom>
            <a:gradFill>
              <a:gsLst>
                <a:gs pos="0">
                  <a:srgbClr val="0A5789">
                    <a:lumMod val="85000"/>
                    <a:lumOff val="15000"/>
                  </a:srgbClr>
                </a:gs>
                <a:gs pos="50000">
                  <a:srgbClr val="0A5789">
                    <a:lumMod val="95000"/>
                    <a:lumOff val="5000"/>
                  </a:srgbClr>
                </a:gs>
                <a:gs pos="100000">
                  <a:srgbClr val="0A578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SeoulNamsan M" charset="-127"/>
                  <a:ea typeface="SeoulNamsan M" charset="-127"/>
                  <a:cs typeface="SeoulNamsan M" charset="-127"/>
                </a:rPr>
                <a:t>4</a:t>
              </a:r>
              <a:r>
                <a: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rPr>
                <a:t>%</a:t>
              </a:r>
              <a:endParaRPr kumimoji="1" lang="ko-KR" altLang="en-US" dirty="0"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84" name="텍스트 상자 83"/>
            <p:cNvSpPr txBox="1"/>
            <p:nvPr/>
          </p:nvSpPr>
          <p:spPr>
            <a:xfrm>
              <a:off x="7206362" y="3893736"/>
              <a:ext cx="566057" cy="75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kumimoji="1" lang="en-US" altLang="ko-KR" sz="108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~</a:t>
              </a:r>
            </a:p>
            <a:p>
              <a:pPr algn="ctr">
                <a:lnSpc>
                  <a:spcPts val="1500"/>
                </a:lnSpc>
              </a:pPr>
              <a:r>
                <a:rPr kumimoji="1" lang="en-US" altLang="ko-KR" sz="108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~</a:t>
              </a:r>
              <a:endParaRPr kumimoji="1" lang="ko-KR" altLang="en-US" sz="10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95" name="텍스트 상자 94"/>
          <p:cNvSpPr txBox="1"/>
          <p:nvPr/>
        </p:nvSpPr>
        <p:spPr>
          <a:xfrm>
            <a:off x="8044542" y="6171334"/>
            <a:ext cx="41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b="1" dirty="0" smtClean="0">
                <a:latin typeface="SeoulNamsan M" charset="-127"/>
                <a:ea typeface="SeoulNamsan M" charset="-127"/>
                <a:cs typeface="SeoulNamsan M" charset="-127"/>
              </a:rPr>
              <a:t>*출처</a:t>
            </a:r>
            <a:r>
              <a:rPr kumimoji="1" lang="en-US" altLang="ko-KR" sz="1400" b="1" dirty="0" smtClean="0"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kumimoji="1" lang="ko-KR" altLang="en-US" sz="1400" b="1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sz="1400" b="1" dirty="0" smtClean="0">
                <a:latin typeface="SeoulNamsan M" charset="-127"/>
                <a:ea typeface="SeoulNamsan M" charset="-127"/>
                <a:cs typeface="SeoulNamsan M" charset="-127"/>
              </a:rPr>
              <a:t>2016</a:t>
            </a:r>
            <a:r>
              <a:rPr kumimoji="1" lang="ko-KR" altLang="en-US" sz="1400" b="1" dirty="0" smtClean="0">
                <a:latin typeface="SeoulNamsan M" charset="-127"/>
                <a:ea typeface="SeoulNamsan M" charset="-127"/>
                <a:cs typeface="SeoulNamsan M" charset="-127"/>
              </a:rPr>
              <a:t>년 인크루트 직장인 설문조사 </a:t>
            </a:r>
            <a:endParaRPr kumimoji="1" lang="ko-KR" altLang="en-US" sz="1400" b="1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54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70" y="3504718"/>
            <a:ext cx="5152516" cy="2983949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일자 관련 </a:t>
            </a:r>
            <a:r>
              <a:rPr kumimoji="1" lang="en-US" altLang="ko-KR" dirty="0" smtClean="0"/>
              <a:t>Feature Engineering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음력 정보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493034" y="1408860"/>
            <a:ext cx="629173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우리나라는 음력 날짜를 기준으로 중요한 날들이 많음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설날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추석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복날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단오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동지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24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절기 등등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그에 따라 먹는 음식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날씨 등이 다르고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공휴일이 정해짐 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7429"/>
          <a:stretch/>
        </p:blipFill>
        <p:spPr>
          <a:xfrm>
            <a:off x="-1" y="2990325"/>
            <a:ext cx="3632401" cy="386767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6488668"/>
            <a:ext cx="3632401" cy="369332"/>
          </a:xfrm>
          <a:prstGeom prst="rect">
            <a:avLst/>
          </a:prstGeom>
          <a:solidFill>
            <a:srgbClr val="0A5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1357"/>
          <a:stretch/>
        </p:blipFill>
        <p:spPr>
          <a:xfrm>
            <a:off x="8191912" y="2997363"/>
            <a:ext cx="3956958" cy="25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일자 </a:t>
            </a:r>
            <a:r>
              <a:rPr kumimoji="1" lang="ko-KR" altLang="en-US" dirty="0"/>
              <a:t>관련 </a:t>
            </a:r>
            <a:r>
              <a:rPr kumimoji="1" lang="en-US" altLang="ko-KR" dirty="0"/>
              <a:t>Feature Engineering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493034" y="1408860"/>
            <a:ext cx="8599509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날짜나 요일은 순환하는 특성이 있기 때문에 일반적인 정규화 기법은 문제가 있음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이런 특성을 반영할 수 있는 새로운 순환정규화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기법 도입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 flipH="1">
            <a:off x="1242304" y="4283734"/>
            <a:ext cx="3659224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3089573" y="2759515"/>
            <a:ext cx="4839" cy="309147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895773" y="3111450"/>
            <a:ext cx="2387600" cy="2387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13345" y="3819623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46288" y="3055013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73352" y="3055012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91758" y="3334591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94432" y="3820978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894431" y="4538007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91757" y="5068533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73351" y="5343605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42430" y="5343605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862031" y="5068532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10562" y="4538007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텍스트 상자 27"/>
          <p:cNvSpPr txBox="1"/>
          <p:nvPr/>
        </p:nvSpPr>
        <p:spPr>
          <a:xfrm>
            <a:off x="4231691" y="3662305"/>
            <a:ext cx="5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월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3659317" y="2962761"/>
            <a:ext cx="64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월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3151416" y="2664574"/>
            <a:ext cx="53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3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월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1711643" y="2926784"/>
            <a:ext cx="43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...</a:t>
            </a:r>
            <a:endParaRPr kumimoji="1" lang="ko-KR" altLang="en-US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4045313" y="5130181"/>
            <a:ext cx="63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11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월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4313500" y="4519128"/>
            <a:ext cx="73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12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월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cxnSp>
        <p:nvCxnSpPr>
          <p:cNvPr id="34" name="직선 연결선[R] 33"/>
          <p:cNvCxnSpPr/>
          <p:nvPr/>
        </p:nvCxnSpPr>
        <p:spPr>
          <a:xfrm flipH="1">
            <a:off x="3089573" y="2926784"/>
            <a:ext cx="1347642" cy="1378466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형 34"/>
          <p:cNvSpPr/>
          <p:nvPr/>
        </p:nvSpPr>
        <p:spPr>
          <a:xfrm>
            <a:off x="2710183" y="3869010"/>
            <a:ext cx="819045" cy="819045"/>
          </a:xfrm>
          <a:prstGeom prst="pie">
            <a:avLst>
              <a:gd name="adj1" fmla="val 18858255"/>
              <a:gd name="adj2" fmla="val 6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텍스트 상자 35"/>
              <p:cNvSpPr txBox="1"/>
              <p:nvPr/>
            </p:nvSpPr>
            <p:spPr>
              <a:xfrm>
                <a:off x="3274723" y="3856449"/>
                <a:ext cx="828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6" name="텍스트 상자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23" y="3856449"/>
                <a:ext cx="82833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텍스트 상자 36"/>
              <p:cNvSpPr txBox="1"/>
              <p:nvPr/>
            </p:nvSpPr>
            <p:spPr>
              <a:xfrm>
                <a:off x="4046855" y="3172867"/>
                <a:ext cx="828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𝑐𝑜𝑠</m:t>
                          </m:r>
                        </m:fName>
                        <m:e>
                          <m:r>
                            <a:rPr kumimoji="1" lang="ko-KR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unc>
                        <m:funcPr>
                          <m:ctrlPr>
                            <a:rPr kumimoji="1" lang="en-US" altLang="ko-K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kumimoji="1" lang="en-US" altLang="ko-K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𝑠𝑖𝑛</m:t>
                          </m:r>
                        </m:fName>
                        <m:e>
                          <m:r>
                            <a:rPr kumimoji="1" lang="ko-KR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37" name="텍스트 상자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55" y="3172867"/>
                <a:ext cx="8283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06" r="-83088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3862031" y="3334591"/>
            <a:ext cx="164345" cy="16434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6297283" y="2762584"/>
                <a:ext cx="4382219" cy="223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예를 들면</a:t>
                </a:r>
                <a:r>
                  <a:rPr kumimoji="1" lang="en-US" altLang="ko-KR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kumimoji="1" lang="en-US" altLang="ko-KR" dirty="0">
                    <a:latin typeface="SeoulNamsan M" charset="-127"/>
                    <a:ea typeface="SeoulNamsan M" charset="-127"/>
                    <a:cs typeface="SeoulNamsan M" charset="-127"/>
                  </a:rPr>
                  <a:t>9</a:t>
                </a:r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월 </a:t>
                </a:r>
                <a:r>
                  <a:rPr kumimoji="1" lang="en-US" altLang="ko-KR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ko-KR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ko-KR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kumimoji="1"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en-US" altLang="ko-KR" dirty="0" smtClean="0">
                  <a:latin typeface="SeoulNamsan M" charset="-127"/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kumimoji="1" lang="en-US" altLang="ko-KR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19</a:t>
                </a:r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일 </a:t>
                </a:r>
                <a:r>
                  <a:rPr kumimoji="1" lang="en-US" altLang="ko-KR" dirty="0"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kumimoji="1" lang="ko-KR" altLang="en-US" dirty="0"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31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31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en-US" altLang="ko-KR" dirty="0" smtClean="0">
                  <a:latin typeface="SeoulNamsan M" charset="-127"/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수요일 </a:t>
                </a:r>
                <a:r>
                  <a:rPr kumimoji="1" lang="en-US" altLang="ko-KR" dirty="0"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kumimoji="1" lang="ko-KR" altLang="en-US" dirty="0"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kumimoji="1"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kumimoji="1" lang="mr-IN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func>
                        <m:r>
                          <a:rPr kumimoji="1"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en-US" altLang="ko-KR" dirty="0">
                  <a:latin typeface="SeoulNamsan M" charset="-127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83" y="2762584"/>
                <a:ext cx="4382219" cy="2234843"/>
              </a:xfrm>
              <a:prstGeom prst="rect">
                <a:avLst/>
              </a:prstGeom>
              <a:blipFill rotWithShape="0">
                <a:blip r:embed="rId4"/>
                <a:stretch>
                  <a:fillRect l="-1113" t="-1362" b="-13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5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일자 </a:t>
            </a:r>
            <a:r>
              <a:rPr kumimoji="1" lang="ko-KR" altLang="en-US" dirty="0"/>
              <a:t>관련 </a:t>
            </a:r>
            <a:r>
              <a:rPr kumimoji="1" lang="en-US" altLang="ko-KR" dirty="0"/>
              <a:t>Feature Engineering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493034" y="1408860"/>
            <a:ext cx="8599509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날짜나 요일은 순환하는 특성이 있기 때문에 일반적인 정규화 기법은 문제가 있음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이런 특성을 반영할 수 있는 새로운 순환정규화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기법 도입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2323"/>
                  </p:ext>
                </p:extLst>
              </p:nvPr>
            </p:nvGraphicFramePr>
            <p:xfrm>
              <a:off x="1199072" y="2416577"/>
              <a:ext cx="4520244" cy="37602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477"/>
                    <a:gridCol w="1351365"/>
                    <a:gridCol w="1278201"/>
                    <a:gridCol w="1278201"/>
                  </a:tblGrid>
                  <a:tr h="34603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Circular</a:t>
                          </a:r>
                          <a:r>
                            <a:rPr lang="en-US" altLang="ko-KR" sz="1600" baseline="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4603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0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382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2323"/>
                  </p:ext>
                </p:extLst>
              </p:nvPr>
            </p:nvGraphicFramePr>
            <p:xfrm>
              <a:off x="1199072" y="2416577"/>
              <a:ext cx="4520244" cy="37602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477"/>
                    <a:gridCol w="1351365"/>
                    <a:gridCol w="1278201"/>
                    <a:gridCol w="1278201"/>
                  </a:tblGrid>
                  <a:tr h="34603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Circular</a:t>
                          </a:r>
                          <a:r>
                            <a:rPr lang="en-US" altLang="ko-KR" sz="1600" baseline="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4603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4286" t="-103509" r="-101429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4286" t="-103509" r="-1429" b="-889474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54286" t="-158904" r="-101429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54286" t="-158904" r="-1429" b="-594521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255405" r="-10142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255405" r="-1429" b="-486486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360274" r="-101429" b="-393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360274" r="-1429" b="-393151"/>
                          </a:stretch>
                        </a:blipFill>
                      </a:tcPr>
                    </a:tc>
                  </a:tr>
                  <a:tr h="4470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454054" r="-101429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454054" r="-1429" b="-287838"/>
                          </a:stretch>
                        </a:blipFill>
                      </a:tcPr>
                    </a:tc>
                  </a:tr>
                  <a:tr h="382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647945" r="-101429" b="-10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647945" r="-1429" b="-105479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737838" r="-101429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737838" r="-1429" b="-40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953195"/>
                  </p:ext>
                </p:extLst>
              </p:nvPr>
            </p:nvGraphicFramePr>
            <p:xfrm>
              <a:off x="6211245" y="2416578"/>
              <a:ext cx="4520244" cy="3760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861"/>
                    <a:gridCol w="1328468"/>
                    <a:gridCol w="1240714"/>
                    <a:gridCol w="1278201"/>
                  </a:tblGrid>
                  <a:tr h="32912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요일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/>
                            <a:t>Circular</a:t>
                          </a:r>
                          <a:r>
                            <a:rPr lang="en-US" altLang="ko-KR" sz="1600" b="0" baseline="0" dirty="0" smtClean="0"/>
                            <a:t> </a:t>
                          </a:r>
                          <a:r>
                            <a:rPr lang="en-US" altLang="ko-KR" sz="1600" b="0" dirty="0" smtClean="0"/>
                            <a:t>Normalize</a:t>
                          </a:r>
                          <a:endParaRPr lang="ko-KR" altLang="en-US" sz="16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291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altLang="ko-KR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6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수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15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목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33349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금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토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5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 smtClean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10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6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200" i="1" smtClean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12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12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2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953195"/>
                  </p:ext>
                </p:extLst>
              </p:nvPr>
            </p:nvGraphicFramePr>
            <p:xfrm>
              <a:off x="6211245" y="2416578"/>
              <a:ext cx="4520244" cy="3760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861"/>
                    <a:gridCol w="1328468"/>
                    <a:gridCol w="1240714"/>
                    <a:gridCol w="1278201"/>
                  </a:tblGrid>
                  <a:tr h="3352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요일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/>
                            <a:t>Circular</a:t>
                          </a:r>
                          <a:r>
                            <a:rPr lang="en-US" altLang="ko-KR" sz="1600" b="0" baseline="0" dirty="0" smtClean="0"/>
                            <a:t> </a:t>
                          </a:r>
                          <a:r>
                            <a:rPr lang="en-US" altLang="ko-KR" sz="1600" b="0" dirty="0" smtClean="0"/>
                            <a:t>Normalize</a:t>
                          </a:r>
                          <a:endParaRPr lang="ko-KR" altLang="en-US" sz="16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352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1765" t="-105455" r="-104412" b="-93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4286" t="-105455" r="-1429" b="-930909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61765" t="-154795" r="-104412" b="-6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54286" t="-154795" r="-1429" b="-601370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254795" r="-104412" b="-5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254795" r="-1429" b="-501370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수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359722" r="-104412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359722" r="-1429" b="-408333"/>
                          </a:stretch>
                        </a:blipFill>
                      </a:tcPr>
                    </a:tc>
                  </a:tr>
                  <a:tr h="4415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목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453425" r="-104412" b="-3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453425" r="-1429" b="-302740"/>
                          </a:stretch>
                        </a:blipFill>
                      </a:tcPr>
                    </a:tc>
                  </a:tr>
                  <a:tr h="438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금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561111" r="-104412" b="-2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561111" r="-1429" b="-206944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토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5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 smtClean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652055" r="-104412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652055" r="-1429" b="-104110"/>
                          </a:stretch>
                        </a:blipFill>
                      </a:tcPr>
                    </a:tc>
                  </a:tr>
                  <a:tr h="4410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6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762500" r="-10441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762500" r="-1429" b="-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92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23" y="2549631"/>
            <a:ext cx="6638177" cy="3871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" y="2906060"/>
            <a:ext cx="5543726" cy="315830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일자 </a:t>
            </a:r>
            <a:r>
              <a:rPr kumimoji="1" lang="ko-KR" altLang="en-US" dirty="0"/>
              <a:t>관련 </a:t>
            </a:r>
            <a:r>
              <a:rPr kumimoji="1" lang="en-US" altLang="ko-KR" dirty="0"/>
              <a:t>Feature Engineering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769076" y="1408860"/>
            <a:ext cx="704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Baseline Performance = 6.6005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Improved Performance = 4.6981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일자 관련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가 성능 향상에 매우 큰 영향  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44361" y="2923312"/>
            <a:ext cx="915454" cy="303701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0727" y="5434642"/>
            <a:ext cx="1385402" cy="32989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3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2. </a:t>
            </a:r>
            <a:r>
              <a:rPr kumimoji="1" lang="ko-KR" altLang="en-US" dirty="0" smtClean="0"/>
              <a:t>식사인원에 대한 이동평균법 </a:t>
            </a:r>
            <a:r>
              <a:rPr kumimoji="1" lang="en-US" altLang="ko-KR" dirty="0" smtClean="0"/>
              <a:t>(Moving Average)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502318" y="1408860"/>
            <a:ext cx="7494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요즘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식사인원은 예측하는데 있어 중요한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식사 인원이 증감에 대한 추세 파악이 중요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직전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주일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반년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년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동안의 식사 인원의 평균값을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로 사용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1839" y="1408860"/>
            <a:ext cx="2069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smtClean="0">
                <a:latin typeface="SeoulNamsan M" charset="-127"/>
                <a:ea typeface="SeoulNamsan M" charset="-127"/>
                <a:cs typeface="SeoulNamsan M" charset="-127"/>
              </a:rPr>
              <a:t>식사인원의 경향성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3421" y="2749158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502319" y="2749158"/>
            <a:ext cx="704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주식에서 흔히 쓰는 지표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골든크로스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데드크로스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단순 평균값이 아닌 </a:t>
            </a:r>
            <a:r>
              <a:rPr kumimoji="1" lang="ko-KR" altLang="en-US" b="1" dirty="0">
                <a:latin typeface="SeoulNamsan M" charset="-127"/>
                <a:ea typeface="SeoulNamsan M" charset="-127"/>
                <a:cs typeface="SeoulNamsan M" charset="-127"/>
              </a:rPr>
              <a:t>시간에 따른 변화량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을 잡아낼 수 있음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단기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중기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장기 평균을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로 넣어 식사인원의 변화 추세를 파악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71839" y="2749158"/>
            <a:ext cx="22250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이동평균법</a:t>
            </a:r>
            <a:endParaRPr kumimoji="1" lang="en-US" altLang="ko-KR" sz="2000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(Moving Average)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25" y="4162223"/>
            <a:ext cx="4719035" cy="2216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62" y="4162224"/>
            <a:ext cx="4700544" cy="2216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2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0" y="2816996"/>
            <a:ext cx="5505559" cy="315830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2. </a:t>
            </a:r>
            <a:r>
              <a:rPr kumimoji="1" lang="ko-KR" altLang="en-US" dirty="0" smtClean="0"/>
              <a:t>식사인원에 </a:t>
            </a:r>
            <a:r>
              <a:rPr kumimoji="1" lang="ko-KR" altLang="en-US" dirty="0"/>
              <a:t>대한 </a:t>
            </a:r>
            <a:r>
              <a:rPr kumimoji="1" lang="ko-KR" altLang="en-US" dirty="0" smtClean="0"/>
              <a:t>이동평균법 </a:t>
            </a:r>
            <a:r>
              <a:rPr kumimoji="1" lang="en-US" altLang="ko-KR" dirty="0"/>
              <a:t>(Moving Average)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769076" y="1408860"/>
            <a:ext cx="704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]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Performance = 4.6981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 + MA ] Performance = 4.3113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Moving Average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가 주요한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로 작용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95" y="2554841"/>
            <a:ext cx="6537089" cy="38711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45192" y="2901728"/>
            <a:ext cx="730369" cy="123032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 flipH="1">
            <a:off x="966163" y="5382886"/>
            <a:ext cx="1207697" cy="26741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36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Ttukbaegi3 team</a:t>
            </a:r>
            <a:endParaRPr kumimoji="1" lang="ko-KR" altLang="en-US" dirty="0"/>
          </a:p>
        </p:txBody>
      </p:sp>
      <p:pic>
        <p:nvPicPr>
          <p:cNvPr id="10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04" y="3712834"/>
            <a:ext cx="2012793" cy="2012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554"/>
          <a:stretch/>
        </p:blipFill>
        <p:spPr>
          <a:xfrm>
            <a:off x="2717304" y="1495847"/>
            <a:ext cx="2012793" cy="2018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6" y="3712835"/>
            <a:ext cx="2012793" cy="2012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텍스트 상자 10"/>
          <p:cNvSpPr txBox="1"/>
          <p:nvPr/>
        </p:nvSpPr>
        <p:spPr>
          <a:xfrm>
            <a:off x="5874590" y="1973567"/>
            <a:ext cx="45978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SW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maestro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7</a:t>
            </a:r>
            <a:r>
              <a:rPr kumimoji="1" lang="en-US" altLang="ko-KR" baseline="30000" dirty="0" smtClean="0"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endParaRPr kumimoji="1" lang="ko-KR" altLang="en-US" baseline="30000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To participate in Data Competition</a:t>
            </a:r>
          </a:p>
          <a:p>
            <a:endParaRPr kumimoji="1" lang="ko-KR" altLang="en-US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Google 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Machine Learning Challenge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2017 online, 10</a:t>
            </a:r>
            <a:r>
              <a:rPr kumimoji="1" lang="en-US" altLang="ko-KR" baseline="30000" dirty="0" smtClean="0"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Google Machine Learning 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Challenge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2017 onsite, 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q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uarter 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semi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final</a:t>
            </a:r>
          </a:p>
          <a:p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SKT&amp;B Code Challenge 2018, 10</a:t>
            </a:r>
            <a:r>
              <a:rPr kumimoji="1" lang="en-US" altLang="ko-KR" baseline="30000" dirty="0" smtClean="0"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 </a:t>
            </a:r>
          </a:p>
          <a:p>
            <a:pPr marL="285750" indent="-285750">
              <a:buFont typeface="Wingdings" charset="2"/>
              <a:buChar char="§"/>
            </a:pP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O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ngoing ~</a:t>
            </a:r>
            <a:endParaRPr kumimoji="1" lang="ko-KR" altLang="en-US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endParaRPr kumimoji="1" lang="en-US" altLang="ko-KR" baseline="30000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026" name="Picture 2" descr="°°ê·¸ 3ëë°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6" y="1475868"/>
            <a:ext cx="2130346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0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7299" b="6332"/>
          <a:stretch/>
        </p:blipFill>
        <p:spPr>
          <a:xfrm>
            <a:off x="9393107" y="443186"/>
            <a:ext cx="2537225" cy="1641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3. </a:t>
            </a:r>
            <a:r>
              <a:rPr kumimoji="1" lang="ko-KR" altLang="en-US" dirty="0" smtClean="0"/>
              <a:t>날씨 관련 </a:t>
            </a:r>
            <a:r>
              <a:rPr kumimoji="1" lang="en-US" altLang="ko-KR" dirty="0" smtClean="0"/>
              <a:t>Feature Engineering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502318" y="1408860"/>
            <a:ext cx="83158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kumimoji="1" lang="ko-KR" altLang="mr-IN" dirty="0" smtClean="0">
                <a:latin typeface="SeoulNamsan M" charset="-127"/>
                <a:ea typeface="SeoulNamsan M" charset="-127"/>
                <a:cs typeface="SeoulNamsan M" charset="-127"/>
              </a:rPr>
              <a:t>포항지역 </a:t>
            </a:r>
            <a:r>
              <a:rPr kumimoji="1" lang="ko-KR" altLang="mr-IN" dirty="0">
                <a:latin typeface="SeoulNamsan M" charset="-127"/>
                <a:ea typeface="SeoulNamsan M" charset="-127"/>
                <a:cs typeface="SeoulNamsan M" charset="-127"/>
              </a:rPr>
              <a:t>날씨 데이터</a:t>
            </a:r>
            <a:r>
              <a:rPr kumimoji="1" lang="mr-IN" altLang="ko-KR" dirty="0">
                <a:latin typeface="SeoulNamsan M" charset="-127"/>
                <a:ea typeface="SeoulNamsan M" charset="-127"/>
                <a:cs typeface="SeoulNamsan M" charset="-127"/>
              </a:rPr>
              <a:t>(03~17).</a:t>
            </a:r>
            <a:r>
              <a:rPr kumimoji="1" lang="mr-IN" altLang="ko-KR" dirty="0" err="1" smtClean="0"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를 사용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기온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습도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일조량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기압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구름 등에 대한 정보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너무 더운 날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눈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비가 오는 날은 가능한 사내에서 식사를 해결하려는 경향이 있음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이런 점에서 착안하여 날씨 정보가 유효할 것이라고 생각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1839" y="1408860"/>
            <a:ext cx="2069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날씨 데이터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3421" y="3620421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502318" y="3620421"/>
            <a:ext cx="807433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60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개의 다양한 날씨 관련 정보가 제공됨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이들 중 관련 없는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들은 오히려 노이즈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(noise)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가 될 수 있음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확실한 기온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습도 등의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를 추려내어 사용*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표준정규화 처리를 하여 사용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71839" y="3620421"/>
            <a:ext cx="22250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Feature Selection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52823" y="5673249"/>
            <a:ext cx="793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 smtClean="0">
                <a:latin typeface="SeoulNamsan M" charset="-127"/>
                <a:ea typeface="SeoulNamsan M" charset="-127"/>
                <a:cs typeface="SeoulNamsan M" charset="-127"/>
              </a:rPr>
              <a:t>*사용한 </a:t>
            </a:r>
            <a:r>
              <a:rPr kumimoji="1" lang="en-US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Features: </a:t>
            </a:r>
            <a:r>
              <a:rPr kumimoji="1" lang="mr-IN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평균기온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최저기온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최고기온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최대풍속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m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s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평균풍속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m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s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평균 이슬점온도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(°C)', </a:t>
            </a:r>
            <a:endParaRPr kumimoji="1" lang="en-US" altLang="ko-KR" sz="1200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	</a:t>
            </a:r>
            <a:r>
              <a:rPr kumimoji="1" lang="en-US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   </a:t>
            </a:r>
            <a:r>
              <a:rPr kumimoji="1" lang="ko-KR" altLang="en-US" sz="1200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  </a:t>
            </a:r>
            <a:r>
              <a:rPr kumimoji="1" lang="mr-IN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평균 상대습도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(%)',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가조시간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hr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합계 일조시간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mr-IN" altLang="ko-KR" sz="1200" dirty="0" err="1">
                <a:latin typeface="SeoulNamsan M" charset="-127"/>
                <a:ea typeface="SeoulNamsan M" charset="-127"/>
                <a:cs typeface="SeoulNamsan M" charset="-127"/>
              </a:rPr>
              <a:t>hr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 smtClean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평균 지면온도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kumimoji="1" lang="en-US" altLang="ko-KR" sz="1200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kumimoji="1" lang="ko-KR" altLang="mr-IN" sz="1200" dirty="0">
                <a:latin typeface="SeoulNamsan M" charset="-127"/>
                <a:ea typeface="SeoulNamsan M" charset="-127"/>
                <a:cs typeface="SeoulNamsan M" charset="-127"/>
              </a:rPr>
              <a:t>합계 일사</a:t>
            </a:r>
            <a:r>
              <a:rPr kumimoji="1" lang="mr-IN" altLang="ko-KR" sz="1200" dirty="0">
                <a:latin typeface="SeoulNamsan M" charset="-127"/>
                <a:ea typeface="SeoulNamsan M" charset="-127"/>
                <a:cs typeface="SeoulNamsan M" charset="-127"/>
              </a:rPr>
              <a:t>(MJ/m2)’</a:t>
            </a:r>
            <a:endParaRPr kumimoji="1" lang="en-US" altLang="ko-KR" sz="12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6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3. </a:t>
            </a:r>
            <a:r>
              <a:rPr kumimoji="1" lang="ko-KR" altLang="en-US" dirty="0" smtClean="0"/>
              <a:t>날씨 </a:t>
            </a:r>
            <a:r>
              <a:rPr kumimoji="1" lang="ko-KR" altLang="en-US" dirty="0"/>
              <a:t>관련 </a:t>
            </a:r>
            <a:r>
              <a:rPr kumimoji="1" lang="en-US" altLang="ko-KR" dirty="0"/>
              <a:t>Feature Engineering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2769076" y="1408860"/>
            <a:ext cx="704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+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MA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]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Performance = 4.3113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 + MA +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날씨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] Performance = 4.2441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기온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습도 등이 중요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로 뽑힘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0" y="2886162"/>
            <a:ext cx="5457851" cy="3167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437" y="2660945"/>
            <a:ext cx="6403573" cy="37217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19314" y="2936232"/>
            <a:ext cx="790752" cy="41081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 flipH="1">
            <a:off x="966163" y="5426016"/>
            <a:ext cx="1207697" cy="26741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19314" y="4136903"/>
            <a:ext cx="790752" cy="41081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19314" y="5054411"/>
            <a:ext cx="790752" cy="99959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4. </a:t>
            </a:r>
            <a:r>
              <a:rPr kumimoji="1" lang="ko-KR" altLang="en-US" dirty="0" smtClean="0"/>
              <a:t>메뉴 정규화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3091" y="4566122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601509" y="4566122"/>
            <a:ext cx="8793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371317" y="4566122"/>
            <a:ext cx="518447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약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1800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개의 메뉴가 존재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비슷하지만 표기가 조금씩 다른 메뉴가 너무 많음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비슷한 메뉴들을 묶어주어야 함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정규화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!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4" y="1110592"/>
            <a:ext cx="10506193" cy="332117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909479" y="4566122"/>
            <a:ext cx="62878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7077897" y="4566122"/>
            <a:ext cx="7578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Ex)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7847704" y="4566122"/>
            <a:ext cx="41602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크림스프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 옥수수스프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 브로컬리스프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당근스프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야채스프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그린스프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...</a:t>
            </a:r>
          </a:p>
          <a:p>
            <a:pPr marL="285750" indent="-285750">
              <a:buFont typeface="Wingdings" charset="2"/>
              <a:buChar char="§"/>
            </a:pPr>
            <a:endParaRPr kumimoji="1" lang="en-US" altLang="ko-KR" sz="1000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유부된장국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꽃게된장국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열무된장국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...</a:t>
            </a:r>
          </a:p>
          <a:p>
            <a:pPr marL="285750" indent="-285750">
              <a:buFont typeface="Wingdings" charset="2"/>
              <a:buChar char="§"/>
            </a:pPr>
            <a:endParaRPr kumimoji="1" lang="en-US" altLang="ko-KR" sz="1000" dirty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가자미구이</a:t>
            </a:r>
            <a:r>
              <a:rPr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가자미조림</a:t>
            </a:r>
            <a:r>
              <a:rPr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가자미찜</a:t>
            </a:r>
            <a:r>
              <a:rPr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가자미튀김</a:t>
            </a:r>
            <a:r>
              <a:rPr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가자미카레튀김 </a:t>
            </a:r>
            <a:r>
              <a:rPr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...</a:t>
            </a:r>
            <a:endParaRPr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2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4. </a:t>
            </a:r>
            <a:r>
              <a:rPr kumimoji="1" lang="ko-KR" altLang="en-US" dirty="0" smtClean="0"/>
              <a:t>메뉴 정규화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769076" y="1408860"/>
            <a:ext cx="7045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파이썬 한국어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NLP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패키지인 </a:t>
            </a:r>
            <a:r>
              <a:rPr kumimoji="1" lang="en-US" altLang="ko-KR" dirty="0" err="1" smtClean="0">
                <a:latin typeface="SeoulNamsan M" charset="-127"/>
                <a:ea typeface="SeoulNamsan M" charset="-127"/>
                <a:cs typeface="SeoulNamsan M" charset="-127"/>
              </a:rPr>
              <a:t>KoNLPy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*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를 이용한 토크나이징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가자미튀김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가자미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튀김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열무된장국 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열무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된장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국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열무김치 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열무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김치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1800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여개의 메뉴 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800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여개 메뉴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로 차원 축소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!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871839" y="1408860"/>
            <a:ext cx="1750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텍스트 정규화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60264" y="3042727"/>
            <a:ext cx="3531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SeoulNamsan M" charset="-127"/>
                <a:ea typeface="SeoulNamsan M" charset="-127"/>
                <a:cs typeface="SeoulNamsan M" charset="-127"/>
              </a:rPr>
              <a:t>*</a:t>
            </a:r>
            <a:r>
              <a:rPr lang="en-US" altLang="ko-KR" sz="1400" dirty="0" err="1" smtClean="0">
                <a:latin typeface="SeoulNamsan M" charset="-127"/>
                <a:ea typeface="SeoulNamsan M" charset="-127"/>
                <a:cs typeface="SeoulNamsan M" charset="-127"/>
              </a:rPr>
              <a:t>konlpy</a:t>
            </a:r>
            <a:r>
              <a:rPr lang="en-US" altLang="ko-KR" sz="1400" dirty="0" smtClean="0">
                <a:latin typeface="SeoulNamsan M" charset="-127"/>
                <a:ea typeface="SeoulNamsan M" charset="-127"/>
                <a:cs typeface="SeoulNamsan M" charset="-127"/>
              </a:rPr>
              <a:t> link: </a:t>
            </a:r>
            <a:r>
              <a:rPr lang="ko-KR" altLang="en-US" sz="1400" dirty="0" smtClean="0">
                <a:latin typeface="SeoulNamsan M" charset="-127"/>
                <a:ea typeface="SeoulNamsan M" charset="-127"/>
                <a:cs typeface="SeoulNamsan M" charset="-127"/>
              </a:rPr>
              <a:t>http</a:t>
            </a:r>
            <a:r>
              <a:rPr lang="ko-KR" altLang="en-US" sz="1400" dirty="0">
                <a:latin typeface="SeoulNamsan M" charset="-127"/>
                <a:ea typeface="SeoulNamsan M" charset="-127"/>
                <a:cs typeface="SeoulNamsan M" charset="-127"/>
              </a:rPr>
              <a:t>://konlpy.org/ko/latest/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334" y="514981"/>
            <a:ext cx="2055433" cy="2587977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36842"/>
              </p:ext>
            </p:extLst>
          </p:nvPr>
        </p:nvGraphicFramePr>
        <p:xfrm>
          <a:off x="834812" y="3628435"/>
          <a:ext cx="10677645" cy="2610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645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</a:tblGrid>
              <a:tr h="416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가자미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열무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된장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김치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볶음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튀김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가자미튀김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열무된장국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열무김치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감자김치볶음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김치국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62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닭볶음탕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1</a:t>
                      </a:r>
                      <a:endParaRPr lang="ko-KR" alt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566"/>
            <a:ext cx="12192000" cy="20647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ko-KR" dirty="0" smtClean="0"/>
              <a:t>4. </a:t>
            </a:r>
            <a:r>
              <a:rPr kumimoji="1" lang="ko-KR" altLang="en-US" dirty="0" smtClean="0"/>
              <a:t>메뉴 정규화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2769075" y="1408860"/>
            <a:ext cx="7858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 +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MA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+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날씨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]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Performance = 4.2441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 + MA + 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날씨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+</a:t>
            </a:r>
            <a:r>
              <a:rPr kumimoji="1" lang="ko-KR" altLang="en-US" b="1" dirty="0" smtClean="0">
                <a:latin typeface="SeoulNamsan M" charset="-127"/>
                <a:ea typeface="SeoulNamsan M" charset="-127"/>
                <a:cs typeface="SeoulNamsan M" charset="-127"/>
              </a:rPr>
              <a:t> 메뉴 정규화 </a:t>
            </a:r>
            <a:r>
              <a:rPr kumimoji="1" lang="en-US" altLang="ko-KR" b="1" dirty="0" smtClean="0">
                <a:latin typeface="SeoulNamsan M" charset="-127"/>
                <a:ea typeface="SeoulNamsan M" charset="-127"/>
                <a:cs typeface="SeoulNamsan M" charset="-127"/>
              </a:rPr>
              <a:t>] Performance = 4.1793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랜덤 샘플링을 통해 추출된 실제값과 예측값을 보면 거의 유사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6" y="2792121"/>
            <a:ext cx="4311113" cy="16454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499" y="2792121"/>
            <a:ext cx="6661727" cy="15817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5992487" y="3597573"/>
            <a:ext cx="1426234" cy="31019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8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6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969" y="5644"/>
            <a:ext cx="12192000" cy="6852356"/>
          </a:xfrm>
          <a:prstGeom prst="rect">
            <a:avLst/>
          </a:prstGeom>
          <a:solidFill>
            <a:srgbClr val="044471">
              <a:alpha val="40000"/>
            </a:srgbClr>
          </a:solidFill>
          <a:ln>
            <a:noFill/>
          </a:ln>
          <a:effectLst>
            <a:outerShdw blurRad="50800" dist="50800" dir="5400000" algn="ctr" rotWithShape="0">
              <a:srgbClr val="1B2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26348" y="2875002"/>
            <a:ext cx="71993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Conclusion</a:t>
            </a:r>
            <a:endParaRPr kumimoji="1" lang="ko-KR" altLang="en-US" sz="66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0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최종 정리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2769075" y="1408860"/>
            <a:ext cx="78586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(Date)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with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식사인원에 대한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Moving Average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날씨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온도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습도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풍속 등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with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표준정규화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메뉴 정규화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dirty="0" smtClean="0">
                <a:latin typeface="SeoulNamsan M" charset="-127"/>
                <a:ea typeface="SeoulNamsan M" charset="-127"/>
                <a:cs typeface="SeoulNamsan M" charset="-127"/>
              </a:rPr>
              <a:t>Features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3421" y="3519457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71839" y="3519457"/>
            <a:ext cx="1707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2000" smtClean="0">
                <a:latin typeface="SeoulNamsan M" charset="-127"/>
                <a:ea typeface="SeoulNamsan M" charset="-127"/>
                <a:cs typeface="SeoulNamsan M" charset="-127"/>
              </a:rPr>
              <a:t>Performance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682300"/>
              </p:ext>
            </p:extLst>
          </p:nvPr>
        </p:nvGraphicFramePr>
        <p:xfrm>
          <a:off x="2769074" y="3519457"/>
          <a:ext cx="8307243" cy="227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703"/>
                <a:gridCol w="5880867"/>
                <a:gridCol w="1340673"/>
              </a:tblGrid>
              <a:tr h="416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</a:tr>
              <a:tr h="3626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XGBoost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dirty="0" smtClean="0"/>
                        <a:t>Baseline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6.6005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2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dirty="0" smtClean="0"/>
                        <a:t>+ </a:t>
                      </a:r>
                      <a:r>
                        <a:rPr lang="en-US" altLang="ko-KR" dirty="0" err="1" smtClean="0"/>
                        <a:t>DateNorm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4.6981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2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dirty="0" smtClean="0"/>
                        <a:t>+ </a:t>
                      </a:r>
                      <a:r>
                        <a:rPr lang="en-US" altLang="ko-KR" dirty="0" err="1" smtClean="0"/>
                        <a:t>DateNorm</a:t>
                      </a:r>
                      <a:r>
                        <a:rPr lang="en-US" altLang="ko-KR" dirty="0" smtClean="0"/>
                        <a:t> +</a:t>
                      </a:r>
                      <a:r>
                        <a:rPr lang="ko-KR" altLang="en-US" dirty="0" smtClean="0"/>
                        <a:t> 식사인원</a:t>
                      </a:r>
                      <a:r>
                        <a:rPr lang="en-US" altLang="ko-KR" dirty="0" smtClean="0"/>
                        <a:t>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4.3113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2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+ </a:t>
                      </a:r>
                      <a:r>
                        <a:rPr lang="en-US" altLang="ko-KR" dirty="0" err="1" smtClean="0"/>
                        <a:t>DateNorm</a:t>
                      </a:r>
                      <a:r>
                        <a:rPr lang="en-US" altLang="ko-KR" dirty="0" smtClean="0"/>
                        <a:t> +</a:t>
                      </a:r>
                      <a:r>
                        <a:rPr lang="ko-KR" altLang="en-US" dirty="0" smtClean="0"/>
                        <a:t> 식사인원</a:t>
                      </a:r>
                      <a:r>
                        <a:rPr lang="en-US" altLang="ko-KR" dirty="0" smtClean="0"/>
                        <a:t>MA + Weather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4.2441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2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+ </a:t>
                      </a:r>
                      <a:r>
                        <a:rPr lang="en-US" altLang="ko-KR" dirty="0" err="1" smtClean="0"/>
                        <a:t>DateNorm</a:t>
                      </a:r>
                      <a:r>
                        <a:rPr lang="en-US" altLang="ko-KR" dirty="0" smtClean="0"/>
                        <a:t> +</a:t>
                      </a:r>
                      <a:r>
                        <a:rPr lang="ko-KR" altLang="en-US" dirty="0" smtClean="0"/>
                        <a:t> 식사인원</a:t>
                      </a:r>
                      <a:r>
                        <a:rPr lang="en-US" altLang="ko-KR" dirty="0" smtClean="0"/>
                        <a:t>MA + Weather + </a:t>
                      </a:r>
                      <a:r>
                        <a:rPr lang="en-US" altLang="ko-KR" dirty="0" err="1" smtClean="0"/>
                        <a:t>MenuNorm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4.1793</a:t>
                      </a:r>
                      <a:endParaRPr lang="ko-KR" alt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향후 계획 및 느낀점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2769075" y="1408860"/>
            <a:ext cx="785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메뉴에 대한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Character-level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임베딩 벡터를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로 사용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딥러닝 모델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(RNN)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을 통한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Sequence Modeling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식사하는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사람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에 대한 분석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1839" y="1408860"/>
            <a:ext cx="1707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향후 계획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3421" y="3519457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71839" y="3519457"/>
            <a:ext cx="1707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느낀점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769075" y="3519457"/>
            <a:ext cx="785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재미있는 주제로 좋은 연구할 수 있게 해주셔서 감사합니다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.</a:t>
            </a:r>
          </a:p>
          <a:p>
            <a:pPr marL="285750" indent="-285750">
              <a:lnSpc>
                <a:spcPct val="30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모델보다 데이터에 주목하자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다양한 관점에서 시각화하는 것이 좋은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를 찾아내는데 있어 핵심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0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706" y="1958613"/>
            <a:ext cx="2913560" cy="21851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도전 과제 </a:t>
            </a:r>
            <a:r>
              <a:rPr kumimoji="1" lang="en-US" altLang="ko-KR" dirty="0" smtClean="0"/>
              <a:t>#3</a:t>
            </a:r>
            <a:r>
              <a:rPr kumimoji="1" lang="ko-KR" altLang="en-US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포스코 사내식당 식사인원 예측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문제 정의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2493034" y="1408860"/>
            <a:ext cx="7090913" cy="750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과거의 식사 관련 데이터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인원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메뉴 등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)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에 기반한 미래의 식사인원 예측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전형적인 회귀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(Regression)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문제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3421" y="4451108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871839" y="4451108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평가 방식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3421" y="2945373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21"/>
          <p:cNvSpPr txBox="1"/>
          <p:nvPr/>
        </p:nvSpPr>
        <p:spPr>
          <a:xfrm>
            <a:off x="871839" y="2945373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제공 데이터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2493034" y="2902814"/>
            <a:ext cx="7090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2003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년부터 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2017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년까지의 관련 데이터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식당 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메뉴 및 식사인원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kumimoji="1" lang="en-US" altLang="ko-KR" dirty="0" err="1" smtClean="0"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mr-IN" dirty="0" smtClean="0">
                <a:latin typeface="SeoulNamsan M" charset="-127"/>
                <a:ea typeface="SeoulNamsan M" charset="-127"/>
                <a:cs typeface="SeoulNamsan M" charset="-127"/>
              </a:rPr>
              <a:t>포항지역 </a:t>
            </a:r>
            <a:r>
              <a:rPr kumimoji="1" lang="ko-KR" altLang="mr-IN" dirty="0">
                <a:latin typeface="SeoulNamsan M" charset="-127"/>
                <a:ea typeface="SeoulNamsan M" charset="-127"/>
                <a:cs typeface="SeoulNamsan M" charset="-127"/>
              </a:rPr>
              <a:t>날씨 데이터</a:t>
            </a:r>
            <a:r>
              <a:rPr kumimoji="1" lang="mr-IN" altLang="ko-KR" dirty="0">
                <a:latin typeface="SeoulNamsan M" charset="-127"/>
                <a:ea typeface="SeoulNamsan M" charset="-127"/>
                <a:cs typeface="SeoulNamsan M" charset="-127"/>
              </a:rPr>
              <a:t>(03~17).</a:t>
            </a:r>
            <a:r>
              <a:rPr kumimoji="1" lang="mr-IN" altLang="ko-KR" dirty="0" err="1"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상자 25"/>
              <p:cNvSpPr txBox="1"/>
              <p:nvPr/>
            </p:nvSpPr>
            <p:spPr>
              <a:xfrm>
                <a:off x="2493033" y="4451108"/>
                <a:ext cx="7090913" cy="14027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Wingdings" charset="2"/>
                  <a:buChar char="§"/>
                </a:pPr>
                <a:r>
                  <a:rPr kumimoji="1" lang="ko-KR" altLang="en-US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식사인원이 몇 명인지 얼마나 정확하게 맞추었는가</a:t>
                </a:r>
                <a:r>
                  <a:rPr kumimoji="1" lang="en-US" altLang="ko-KR" dirty="0" smtClean="0">
                    <a:latin typeface="SeoulNamsan M" charset="-127"/>
                    <a:ea typeface="SeoulNamsan M" charset="-127"/>
                    <a:cs typeface="SeoulNamsan M" charset="-127"/>
                  </a:rPr>
                  <a:t>?</a:t>
                </a: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kumimoji="1" lang="en-US" altLang="ko-KR" sz="2000" b="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RMSE (Root Mean Square Error) </a:t>
                </a:r>
                <a14:m>
                  <m:oMath xmlns:m="http://schemas.openxmlformats.org/officeDocument/2006/math">
                    <m:r>
                      <a:rPr kumimoji="1" lang="en-US" altLang="ko-KR" sz="2400" b="0" i="0" dirty="0" smtClean="0">
                        <a:latin typeface="Cambria Math" charset="0"/>
                        <a:ea typeface="SeoulNamsan M" charset="-127"/>
                        <a:cs typeface="SeoulNamsan M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400" b="0" i="1" dirty="0" smtClean="0">
                            <a:latin typeface="Cambria Math" charset="0"/>
                            <a:ea typeface="SeoulNamsan M" charset="-127"/>
                            <a:cs typeface="SeoulNamsan M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ko-KR" sz="2400" b="0" i="1" dirty="0" smtClean="0">
                                <a:latin typeface="Cambria Math" charset="0"/>
                                <a:ea typeface="SeoulNamsan M" charset="-127"/>
                                <a:cs typeface="SeoulNamsan M" charset="-127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kumimoji="1" lang="en-US" altLang="ko-KR" sz="2400" i="1" dirty="0">
                                    <a:latin typeface="Cambria Math" charset="0"/>
                                    <a:ea typeface="SeoulNamsan M" charset="-127"/>
                                    <a:cs typeface="SeoulNamsan M" charset="-127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kumimoji="1" lang="en-US" altLang="ko-KR" sz="2400" i="1" dirty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𝑝𝑟𝑒𝑑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400" i="1" dirty="0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400" i="1" dirty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2400" i="1" baseline="30000" dirty="0">
                                    <a:latin typeface="Cambria Math" charset="0"/>
                                    <a:ea typeface="SeoulNamsan M" charset="-127"/>
                                    <a:cs typeface="SeoulNamsan M" charset="-127"/>
                                  </a:rPr>
                                  <m:t>2</m:t>
                                </m:r>
                              </m:e>
                            </m:nary>
                          </m:num>
                          <m:den>
                            <m:r>
                              <a:rPr kumimoji="1" lang="en-US" altLang="ko-KR" sz="2400" b="0" i="1" dirty="0" smtClean="0">
                                <a:latin typeface="Cambria Math" charset="0"/>
                                <a:ea typeface="SeoulNamsan M" charset="-127"/>
                                <a:cs typeface="SeoulNamsan M" charset="-127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kumimoji="1" lang="en-US" altLang="ko-KR" dirty="0" smtClean="0">
                  <a:latin typeface="SeoulNamsan M" charset="-127"/>
                  <a:ea typeface="SeoulNamsan M" charset="-127"/>
                  <a:cs typeface="SeoulNamsan M" charset="-127"/>
                </a:endParaRPr>
              </a:p>
            </p:txBody>
          </p:sp>
        </mc:Choice>
        <mc:Fallback xmlns="">
          <p:sp>
            <p:nvSpPr>
              <p:cNvPr id="26" name="텍스트 상자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33" y="4451108"/>
                <a:ext cx="7090913" cy="1402756"/>
              </a:xfrm>
              <a:prstGeom prst="rect">
                <a:avLst/>
              </a:prstGeom>
              <a:blipFill rotWithShape="0">
                <a:blip r:embed="rId3"/>
                <a:stretch>
                  <a:fillRect l="-774" t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55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개발 환경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715" y="2592451"/>
            <a:ext cx="4486571" cy="1551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375" y="2244952"/>
            <a:ext cx="1812264" cy="9756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55" y="4570834"/>
            <a:ext cx="3064657" cy="6301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828" y="4408518"/>
            <a:ext cx="2412123" cy="9547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367" y="1926686"/>
            <a:ext cx="2653849" cy="6365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90" y="1320830"/>
            <a:ext cx="2493029" cy="6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문제 해결 절차</a:t>
            </a:r>
            <a:endParaRPr kumimoji="1"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397088" y="2118360"/>
            <a:ext cx="2621280" cy="2621280"/>
          </a:xfrm>
          <a:prstGeom prst="ellipse">
            <a:avLst/>
          </a:prstGeom>
          <a:gradFill>
            <a:gsLst>
              <a:gs pos="0">
                <a:srgbClr val="0A5789">
                  <a:lumMod val="95000"/>
                  <a:lumOff val="5000"/>
                </a:srgbClr>
              </a:gs>
              <a:gs pos="50000">
                <a:srgbClr val="0A5789"/>
              </a:gs>
              <a:gs pos="100000">
                <a:srgbClr val="0A5789">
                  <a:lumMod val="95000"/>
                </a:srgb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/>
              <a:t>Data Analysis</a:t>
            </a:r>
          </a:p>
          <a:p>
            <a:pPr algn="ctr"/>
            <a:r>
              <a:rPr kumimoji="1" lang="en-US" altLang="ko-KR" sz="2000" b="1" dirty="0" smtClean="0"/>
              <a:t>&amp;</a:t>
            </a:r>
            <a:endParaRPr kumimoji="1" lang="en-US" altLang="ko-KR" sz="2100" b="1" dirty="0" smtClean="0"/>
          </a:p>
          <a:p>
            <a:pPr algn="ctr"/>
            <a:r>
              <a:rPr kumimoji="1" lang="en-US" altLang="ko-KR" sz="2100" b="1" dirty="0" smtClean="0"/>
              <a:t>Visualization</a:t>
            </a:r>
            <a:endParaRPr kumimoji="1" lang="ko-KR" altLang="en-US" sz="2100" b="1" dirty="0"/>
          </a:p>
        </p:txBody>
      </p:sp>
      <p:sp>
        <p:nvSpPr>
          <p:cNvPr id="13" name="타원 12"/>
          <p:cNvSpPr/>
          <p:nvPr/>
        </p:nvSpPr>
        <p:spPr>
          <a:xfrm>
            <a:off x="3655936" y="2118360"/>
            <a:ext cx="2621280" cy="2621280"/>
          </a:xfrm>
          <a:prstGeom prst="ellipse">
            <a:avLst/>
          </a:prstGeom>
          <a:gradFill>
            <a:gsLst>
              <a:gs pos="0">
                <a:srgbClr val="FFC000">
                  <a:lumMod val="95000"/>
                  <a:lumOff val="5000"/>
                </a:srgbClr>
              </a:gs>
              <a:gs pos="50000">
                <a:srgbClr val="FFC000"/>
              </a:gs>
              <a:gs pos="99000">
                <a:srgbClr val="FFC000">
                  <a:lumMod val="90000"/>
                </a:srgb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/>
              <a:t>Feature</a:t>
            </a:r>
          </a:p>
          <a:p>
            <a:pPr algn="ctr"/>
            <a:r>
              <a:rPr kumimoji="1" lang="en-US" altLang="ko-KR" sz="2300" b="1" dirty="0" smtClean="0"/>
              <a:t>Engineering</a:t>
            </a:r>
            <a:endParaRPr kumimoji="1" lang="ko-KR" altLang="en-US" sz="2300" b="1" dirty="0"/>
          </a:p>
        </p:txBody>
      </p:sp>
      <p:sp>
        <p:nvSpPr>
          <p:cNvPr id="14" name="타원 13"/>
          <p:cNvSpPr/>
          <p:nvPr/>
        </p:nvSpPr>
        <p:spPr>
          <a:xfrm>
            <a:off x="5914784" y="2118360"/>
            <a:ext cx="2621280" cy="2621280"/>
          </a:xfrm>
          <a:prstGeom prst="ellipse">
            <a:avLst/>
          </a:prstGeom>
          <a:gradFill>
            <a:gsLst>
              <a:gs pos="0">
                <a:srgbClr val="0A5789">
                  <a:lumMod val="95000"/>
                  <a:lumOff val="5000"/>
                </a:srgbClr>
              </a:gs>
              <a:gs pos="50000">
                <a:srgbClr val="0A5789"/>
              </a:gs>
              <a:gs pos="100000">
                <a:srgbClr val="0A5789">
                  <a:lumMod val="95000"/>
                </a:srgb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/>
              <a:t>Modeling</a:t>
            </a:r>
            <a:endParaRPr kumimoji="1" lang="ko-KR" altLang="en-US" sz="2100" b="1" dirty="0"/>
          </a:p>
        </p:txBody>
      </p:sp>
      <p:sp>
        <p:nvSpPr>
          <p:cNvPr id="15" name="타원 14"/>
          <p:cNvSpPr/>
          <p:nvPr/>
        </p:nvSpPr>
        <p:spPr>
          <a:xfrm>
            <a:off x="8173632" y="2118360"/>
            <a:ext cx="2621280" cy="2621280"/>
          </a:xfrm>
          <a:prstGeom prst="ellipse">
            <a:avLst/>
          </a:prstGeom>
          <a:gradFill>
            <a:gsLst>
              <a:gs pos="0">
                <a:srgbClr val="FFC000">
                  <a:lumMod val="95000"/>
                  <a:lumOff val="5000"/>
                </a:srgbClr>
              </a:gs>
              <a:gs pos="50000">
                <a:srgbClr val="FFC000"/>
              </a:gs>
              <a:gs pos="100000">
                <a:srgbClr val="FFC000">
                  <a:lumMod val="90000"/>
                </a:srgb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/>
              <a:t>Training</a:t>
            </a:r>
          </a:p>
          <a:p>
            <a:pPr algn="ctr"/>
            <a:r>
              <a:rPr kumimoji="1" lang="en-US" altLang="ko-KR" sz="2000" b="1" dirty="0"/>
              <a:t>&amp;</a:t>
            </a:r>
            <a:endParaRPr kumimoji="1" lang="en-US" altLang="ko-KR" sz="2400" b="1" dirty="0" smtClean="0"/>
          </a:p>
          <a:p>
            <a:pPr algn="ctr"/>
            <a:r>
              <a:rPr kumimoji="1" lang="en-US" altLang="ko-KR" sz="2400" b="1" dirty="0" smtClean="0"/>
              <a:t>Evaluation</a:t>
            </a:r>
          </a:p>
        </p:txBody>
      </p:sp>
      <p:sp>
        <p:nvSpPr>
          <p:cNvPr id="16" name="삼각형 15"/>
          <p:cNvSpPr/>
          <p:nvPr/>
        </p:nvSpPr>
        <p:spPr>
          <a:xfrm rot="5400000">
            <a:off x="3721971" y="3327500"/>
            <a:ext cx="235479" cy="202999"/>
          </a:xfrm>
          <a:prstGeom prst="triangle">
            <a:avLst/>
          </a:prstGeom>
          <a:solidFill>
            <a:srgbClr val="0A57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b="1"/>
          </a:p>
        </p:txBody>
      </p:sp>
      <p:sp>
        <p:nvSpPr>
          <p:cNvPr id="17" name="삼각형 16"/>
          <p:cNvSpPr/>
          <p:nvPr/>
        </p:nvSpPr>
        <p:spPr>
          <a:xfrm rot="5400000">
            <a:off x="5980820" y="3327500"/>
            <a:ext cx="235479" cy="202999"/>
          </a:xfrm>
          <a:prstGeom prst="triangl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b="1"/>
          </a:p>
        </p:txBody>
      </p:sp>
      <p:sp>
        <p:nvSpPr>
          <p:cNvPr id="18" name="삼각형 17"/>
          <p:cNvSpPr/>
          <p:nvPr/>
        </p:nvSpPr>
        <p:spPr>
          <a:xfrm rot="5400000">
            <a:off x="8231623" y="3327499"/>
            <a:ext cx="235479" cy="202999"/>
          </a:xfrm>
          <a:prstGeom prst="triangle">
            <a:avLst/>
          </a:prstGeom>
          <a:solidFill>
            <a:srgbClr val="0A57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b="1"/>
          </a:p>
        </p:txBody>
      </p:sp>
    </p:spTree>
    <p:extLst>
      <p:ext uri="{BB962C8B-B14F-4D97-AF65-F5344CB8AC3E}">
        <p14:creationId xmlns:p14="http://schemas.microsoft.com/office/powerpoint/2010/main" val="17788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644"/>
            <a:ext cx="12192000" cy="6852356"/>
          </a:xfrm>
          <a:prstGeom prst="rect">
            <a:avLst/>
          </a:prstGeom>
          <a:solidFill>
            <a:srgbClr val="044471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74595" y="919061"/>
            <a:ext cx="71993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Data Analysis &amp;</a:t>
            </a:r>
          </a:p>
          <a:p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Visualization</a:t>
            </a:r>
            <a:endParaRPr kumimoji="1" lang="ko-KR" altLang="en-US" sz="66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39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데이터 전처리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데이터 클렌징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2769076" y="1408860"/>
            <a:ext cx="7090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Raw Data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를 정제하는 작업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식당 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메뉴 및 식사인원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kumimoji="1" lang="en-US" altLang="ko-KR" dirty="0" err="1" smtClean="0"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파일의 시트 별 테이블 조인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(join)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이름 및 식사명 통합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1" y="2911880"/>
            <a:ext cx="5256065" cy="27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77" y="2911880"/>
            <a:ext cx="1986408" cy="27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텍스트 상자 3"/>
          <p:cNvSpPr txBox="1"/>
          <p:nvPr/>
        </p:nvSpPr>
        <p:spPr>
          <a:xfrm>
            <a:off x="2164845" y="5814203"/>
            <a:ext cx="233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Sheet 1. </a:t>
            </a:r>
            <a:r>
              <a:rPr kumimoji="1" lang="ko-KR" altLang="en-US" dirty="0" smtClean="0"/>
              <a:t>메뉴</a:t>
            </a:r>
            <a:endParaRPr kumimoji="1" lang="ko-KR" alt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6496173" y="5814203"/>
            <a:ext cx="233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Sheet 2. </a:t>
            </a:r>
            <a:r>
              <a:rPr kumimoji="1" lang="ko-KR" altLang="en-US" dirty="0" smtClean="0"/>
              <a:t>식사인원</a:t>
            </a:r>
            <a:endParaRPr kumimoji="1" lang="ko-KR" altLang="en-US" dirty="0"/>
          </a:p>
        </p:txBody>
      </p:sp>
      <p:sp>
        <p:nvSpPr>
          <p:cNvPr id="9" name="십자형[C] 8"/>
          <p:cNvSpPr/>
          <p:nvPr/>
        </p:nvSpPr>
        <p:spPr>
          <a:xfrm>
            <a:off x="6129170" y="4071609"/>
            <a:ext cx="370722" cy="370722"/>
          </a:xfrm>
          <a:prstGeom prst="plus">
            <a:avLst>
              <a:gd name="adj" fmla="val 3653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8959271" y="2911880"/>
            <a:ext cx="2807157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식사명의 종류 통합*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아침식사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아침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아침식사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2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 아침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점심식사  점심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일반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점심식사  점심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(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양식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저녁식사  저녁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algn="r"/>
            <a:r>
              <a:rPr kumimoji="1" lang="ko-KR" altLang="en-US" sz="1400" dirty="0" smtClean="0"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* 결과 양식 참고</a:t>
            </a:r>
            <a:endParaRPr kumimoji="1" lang="en-US" altLang="ko-KR" dirty="0"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352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ko-KR" altLang="en-US" dirty="0" smtClean="0"/>
              <a:t>데이터 전처리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3421" y="1408860"/>
            <a:ext cx="72955" cy="4001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871839" y="1408860"/>
            <a:ext cx="16211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2000" dirty="0" smtClean="0">
                <a:latin typeface="SeoulNamsan M" charset="-127"/>
                <a:ea typeface="SeoulNamsan M" charset="-127"/>
                <a:cs typeface="SeoulNamsan M" charset="-127"/>
              </a:rPr>
              <a:t>데이터 클렌징</a:t>
            </a:r>
            <a:endParaRPr kumimoji="1" lang="ko-KR" altLang="en-US" sz="2000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2769076" y="1408860"/>
            <a:ext cx="7090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Raw Data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를 정제하는 작업</a:t>
            </a:r>
            <a:endParaRPr kumimoji="1" lang="en-US" altLang="ko-KR" dirty="0" smtClean="0">
              <a:latin typeface="SeoulNamsan M" charset="-127"/>
              <a:ea typeface="SeoulNamsan M" charset="-127"/>
              <a:cs typeface="SeoulNamsan M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식당 </a:t>
            </a:r>
            <a:r>
              <a:rPr kumimoji="1" lang="ko-KR" altLang="en-US" dirty="0">
                <a:latin typeface="SeoulNamsan M" charset="-127"/>
                <a:ea typeface="SeoulNamsan M" charset="-127"/>
                <a:cs typeface="SeoulNamsan M" charset="-127"/>
              </a:rPr>
              <a:t>메뉴 및 식사인원</a:t>
            </a:r>
            <a:r>
              <a:rPr kumimoji="1" lang="en-US" altLang="ko-KR" dirty="0"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kumimoji="1" lang="en-US" altLang="ko-KR" dirty="0" err="1" smtClean="0"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 파일의 시트 별 테이블 조인</a:t>
            </a: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(join)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dirty="0" smtClean="0">
                <a:latin typeface="SeoulNamsan M" charset="-127"/>
                <a:ea typeface="SeoulNamsan M" charset="-127"/>
                <a:cs typeface="SeoulNamsan M" charset="-127"/>
              </a:rPr>
              <a:t>Feature </a:t>
            </a:r>
            <a:r>
              <a:rPr kumimoji="1" lang="ko-KR" altLang="en-US" dirty="0" smtClean="0">
                <a:latin typeface="SeoulNamsan M" charset="-127"/>
                <a:ea typeface="SeoulNamsan M" charset="-127"/>
                <a:cs typeface="SeoulNamsan M" charset="-127"/>
              </a:rPr>
              <a:t>이름 및 식사명 통합</a:t>
            </a:r>
            <a:endParaRPr kumimoji="1" lang="ko-KR" altLang="en-US" dirty="0"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91" y="2695449"/>
            <a:ext cx="7852818" cy="3587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1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데이터 시각화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9" y="1507529"/>
            <a:ext cx="5660856" cy="4258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40" y="1421454"/>
            <a:ext cx="43445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9085</TotalTime>
  <Words>1341</Words>
  <Application>Microsoft Macintosh PowerPoint</Application>
  <PresentationFormat>Widescreen</PresentationFormat>
  <Paragraphs>446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나눔손글씨 펜</vt:lpstr>
      <vt:lpstr>맑은 고딕</vt:lpstr>
      <vt:lpstr>a옛날목욕탕B</vt:lpstr>
      <vt:lpstr>BM HANNA 11yrs old OTF</vt:lpstr>
      <vt:lpstr>Cambria Math</vt:lpstr>
      <vt:lpstr>Franklin Gothic Heavy</vt:lpstr>
      <vt:lpstr>NanumBarunGothicOTF</vt:lpstr>
      <vt:lpstr>SeoulNamsan M</vt:lpstr>
      <vt:lpstr>Times New Roman</vt:lpstr>
      <vt:lpstr>Wingdings</vt:lpstr>
      <vt:lpstr>Arial</vt:lpstr>
      <vt:lpstr>Office 테마</vt:lpstr>
      <vt:lpstr>PowerPoint Presentation</vt:lpstr>
      <vt:lpstr>Ttukbaegi3 team</vt:lpstr>
      <vt:lpstr>도전 과제 #3 – 포스코 사내식당 식사인원 예측</vt:lpstr>
      <vt:lpstr>개발 환경</vt:lpstr>
      <vt:lpstr>문제 해결 절차</vt:lpstr>
      <vt:lpstr>PowerPoint Presentation</vt:lpstr>
      <vt:lpstr>데이터 전처리</vt:lpstr>
      <vt:lpstr>데이터 전처리</vt:lpstr>
      <vt:lpstr>데이터 시각화</vt:lpstr>
      <vt:lpstr>베이스라인 모델링</vt:lpstr>
      <vt:lpstr>베이스라인 모델링</vt:lpstr>
      <vt:lpstr>PowerPoint Presentation</vt:lpstr>
      <vt:lpstr>1. 일자 관련 Feature Engineering</vt:lpstr>
      <vt:lpstr>1. 일자 관련 Feature Engineering</vt:lpstr>
      <vt:lpstr>1. 일자 관련 Feature Engineering</vt:lpstr>
      <vt:lpstr>1. 일자 관련 Feature Engineering</vt:lpstr>
      <vt:lpstr>1. 일자 관련 Feature Engineering</vt:lpstr>
      <vt:lpstr>2. 식사인원에 대한 이동평균법 (Moving Average)</vt:lpstr>
      <vt:lpstr>2. 식사인원에 대한 이동평균법 (Moving Average)</vt:lpstr>
      <vt:lpstr>3. 날씨 관련 Feature Engineering</vt:lpstr>
      <vt:lpstr>3. 날씨 관련 Feature Engineering</vt:lpstr>
      <vt:lpstr>4. 메뉴 정규화</vt:lpstr>
      <vt:lpstr>4. 메뉴 정규화</vt:lpstr>
      <vt:lpstr>4. 메뉴 정규화</vt:lpstr>
      <vt:lpstr>PowerPoint Presentation</vt:lpstr>
      <vt:lpstr>최종 정리</vt:lpstr>
      <vt:lpstr>향후 계획 및 느낀점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이주홍</dc:creator>
  <cp:lastModifiedBy>Microsoft Office User</cp:lastModifiedBy>
  <cp:revision>384</cp:revision>
  <cp:lastPrinted>2018-08-01T08:13:50Z</cp:lastPrinted>
  <dcterms:created xsi:type="dcterms:W3CDTF">2016-06-07T13:49:52Z</dcterms:created>
  <dcterms:modified xsi:type="dcterms:W3CDTF">2018-09-14T02:10:27Z</dcterms:modified>
</cp:coreProperties>
</file>